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53" r:id="rId1"/>
  </p:sldMasterIdLst>
  <p:notesMasterIdLst>
    <p:notesMasterId r:id="rId16"/>
  </p:notesMasterIdLst>
  <p:sldIdLst>
    <p:sldId id="256" r:id="rId2"/>
    <p:sldId id="258" r:id="rId3"/>
    <p:sldId id="269" r:id="rId4"/>
    <p:sldId id="270" r:id="rId5"/>
    <p:sldId id="257" r:id="rId6"/>
    <p:sldId id="259" r:id="rId7"/>
    <p:sldId id="260" r:id="rId8"/>
    <p:sldId id="262" r:id="rId9"/>
    <p:sldId id="261" r:id="rId10"/>
    <p:sldId id="265" r:id="rId11"/>
    <p:sldId id="266" r:id="rId12"/>
    <p:sldId id="267" r:id="rId13"/>
    <p:sldId id="268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93931" autoAdjust="0"/>
  </p:normalViewPr>
  <p:slideViewPr>
    <p:cSldViewPr snapToGrid="0">
      <p:cViewPr varScale="1">
        <p:scale>
          <a:sx n="37" d="100"/>
          <a:sy n="37" d="100"/>
        </p:scale>
        <p:origin x="60" y="552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0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13" Type="http://schemas.openxmlformats.org/officeDocument/2006/relationships/slide" Target="slides/slide13.xml"/><Relationship Id="rId3" Type="http://schemas.openxmlformats.org/officeDocument/2006/relationships/slide" Target="slides/slide3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5" Type="http://schemas.openxmlformats.org/officeDocument/2006/relationships/slide" Target="slides/slide5.xml"/><Relationship Id="rId10" Type="http://schemas.openxmlformats.org/officeDocument/2006/relationships/slide" Target="slides/slide10.xml"/><Relationship Id="rId4" Type="http://schemas.openxmlformats.org/officeDocument/2006/relationships/slide" Target="slides/slide4.xml"/><Relationship Id="rId9" Type="http://schemas.openxmlformats.org/officeDocument/2006/relationships/slide" Target="slides/slide9.xml"/><Relationship Id="rId14" Type="http://schemas.openxmlformats.org/officeDocument/2006/relationships/slide" Target="slides/slide1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accent2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A680F-2D01-4630-96A0-4EA9E4049940}" type="datetimeFigureOut">
              <a:rPr lang="de-DE" smtClean="0"/>
              <a:t>04.02.2020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598E3-F27D-40CF-837F-970B5A2031B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3511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471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00877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8759976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6176079"/>
      </p:ext>
    </p:extLst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8678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127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79972316"/>
      </p:ext>
    </p:extLst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026906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254767"/>
      </p:ext>
    </p:extLst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8652445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419056551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1668338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250931086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9809939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36148317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0704322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477356600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5242193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635075497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0112061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841344450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2030034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721725417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6102989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124922094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9120633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16141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4" r:id="rId1"/>
    <p:sldLayoutId id="2147483971" r:id="rId2"/>
    <p:sldLayoutId id="2147483955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</p:sldLayoutIdLst>
  <p:hf hdr="0" ftr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UlrikeLorenz/Final_Project_Group5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ACB55-9CCB-4D98-9307-CB5DF4784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0664" y="2240737"/>
            <a:ext cx="9834113" cy="2759090"/>
          </a:xfrm>
        </p:spPr>
        <p:txBody>
          <a:bodyPr>
            <a:noAutofit/>
          </a:bodyPr>
          <a:lstStyle/>
          <a:p>
            <a:r>
              <a:rPr lang="en-US" sz="6000" dirty="0"/>
              <a:t>Impact of a new minimum distance between wind turbines and settlements 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0E4666D-0C9A-4F90-8D31-8FE896043C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5631" y="5255467"/>
            <a:ext cx="7766936" cy="1096899"/>
          </a:xfrm>
        </p:spPr>
        <p:txBody>
          <a:bodyPr>
            <a:normAutofit/>
          </a:bodyPr>
          <a:lstStyle/>
          <a:p>
            <a:r>
              <a:rPr lang="de-DE" dirty="0"/>
              <a:t>Project </a:t>
            </a:r>
            <a:r>
              <a:rPr lang="de-DE" dirty="0" err="1"/>
              <a:t>by</a:t>
            </a:r>
            <a:r>
              <a:rPr lang="de-DE" dirty="0"/>
              <a:t> Group 5: Carsten </a:t>
            </a:r>
            <a:r>
              <a:rPr lang="de-DE" dirty="0" err="1"/>
              <a:t>Gawlas</a:t>
            </a:r>
            <a:r>
              <a:rPr lang="de-DE" dirty="0"/>
              <a:t> and Ulrike Lorenz</a:t>
            </a:r>
          </a:p>
          <a:p>
            <a:r>
              <a:rPr lang="de-DE" dirty="0"/>
              <a:t>Seminar: </a:t>
            </a:r>
            <a:r>
              <a:rPr lang="en-US" dirty="0"/>
              <a:t>GIS Analyses using Free and Open Source Software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6830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Weighting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important</a:t>
            </a:r>
            <a:endParaRPr lang="de-DE" dirty="0"/>
          </a:p>
          <a:p>
            <a:pPr lvl="1"/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possible, high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a knock-out-</a:t>
            </a:r>
            <a:r>
              <a:rPr lang="de-DE" dirty="0" err="1"/>
              <a:t>criteria</a:t>
            </a:r>
            <a:endParaRPr lang="de-DE" dirty="0"/>
          </a:p>
          <a:p>
            <a:pPr lvl="1"/>
            <a:r>
              <a:rPr lang="de-DE" dirty="0" err="1"/>
              <a:t>Landuse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necessary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decide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 (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landuses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r>
              <a:rPr lang="de-DE" dirty="0" err="1"/>
              <a:t>Limitations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vegetation</a:t>
            </a:r>
            <a:r>
              <a:rPr lang="de-DE" dirty="0"/>
              <a:t> / </a:t>
            </a:r>
            <a:r>
              <a:rPr lang="de-DE" dirty="0" err="1"/>
              <a:t>animals</a:t>
            </a:r>
            <a:endParaRPr lang="de-DE" dirty="0"/>
          </a:p>
          <a:p>
            <a:pPr lvl="1"/>
            <a:r>
              <a:rPr lang="de-DE" dirty="0"/>
              <a:t>Communities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allow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marked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10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625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First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11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8" name="Inhaltsplatzhalter 9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28209930-1AB9-4EEE-A41A-B51E76E2B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500997"/>
            <a:ext cx="6620476" cy="4680828"/>
          </a:xfrm>
          <a:prstGeom prst="rect">
            <a:avLst/>
          </a:prstGeom>
        </p:spPr>
      </p:pic>
      <p:pic>
        <p:nvPicPr>
          <p:cNvPr id="7" name="Inhaltsplatzhalter 9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155E9CC2-30F9-441C-8CBA-F79DCA632A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0"/>
            <a:ext cx="9800979" cy="6929192"/>
          </a:xfrm>
        </p:spPr>
      </p:pic>
    </p:spTree>
    <p:extLst>
      <p:ext uri="{BB962C8B-B14F-4D97-AF65-F5344CB8AC3E}">
        <p14:creationId xmlns:p14="http://schemas.microsoft.com/office/powerpoint/2010/main" val="2631897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Challenges</a:t>
            </a: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GRASS GIS was </a:t>
            </a:r>
            <a:r>
              <a:rPr lang="de-DE" dirty="0" err="1"/>
              <a:t>planned</a:t>
            </a:r>
            <a:r>
              <a:rPr lang="de-DE" dirty="0"/>
              <a:t> but:</a:t>
            </a:r>
          </a:p>
          <a:p>
            <a:pPr lvl="1"/>
            <a:r>
              <a:rPr lang="de-DE" dirty="0" err="1"/>
              <a:t>Difficulties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several</a:t>
            </a:r>
            <a:r>
              <a:rPr lang="de-DE" dirty="0"/>
              <a:t> </a:t>
            </a:r>
            <a:r>
              <a:rPr lang="de-DE" dirty="0" err="1"/>
              <a:t>projections</a:t>
            </a:r>
            <a:endParaRPr lang="de-DE" dirty="0"/>
          </a:p>
          <a:p>
            <a:pPr lvl="1"/>
            <a:r>
              <a:rPr lang="de-DE" dirty="0"/>
              <a:t>Problems </a:t>
            </a:r>
            <a:r>
              <a:rPr lang="de-DE" dirty="0" err="1"/>
              <a:t>while</a:t>
            </a:r>
            <a:r>
              <a:rPr lang="de-DE" dirty="0"/>
              <a:t> </a:t>
            </a:r>
            <a:r>
              <a:rPr lang="de-DE" dirty="0" err="1"/>
              <a:t>buffering</a:t>
            </a:r>
            <a:endParaRPr lang="de-DE" dirty="0"/>
          </a:p>
          <a:p>
            <a:pPr lvl="1"/>
            <a:r>
              <a:rPr lang="de-DE" dirty="0"/>
              <a:t>Import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Winddata</a:t>
            </a:r>
            <a:r>
              <a:rPr lang="de-DE" dirty="0"/>
              <a:t> was not possible (Dataformat </a:t>
            </a:r>
            <a:r>
              <a:rPr lang="de-DE" dirty="0" err="1"/>
              <a:t>NetCDF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Union not possible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(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got</a:t>
            </a:r>
            <a:r>
              <a:rPr lang="de-DE" dirty="0"/>
              <a:t> lost </a:t>
            </a:r>
            <a:r>
              <a:rPr lang="de-DE" dirty="0" err="1"/>
              <a:t>under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)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64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Repository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r>
              <a:rPr lang="de-DE" dirty="0">
                <a:hlinkClick r:id="rId2"/>
              </a:rPr>
              <a:t>https://github.com/UlrikeLorenz/Final_Project_Group5</a:t>
            </a:r>
            <a:endParaRPr lang="de-DE" dirty="0"/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13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7" name="Grafik 6" descr="Ein Bild, das schwarz, Stück, weiß, Uhr enthält.&#10;&#10;Automatisch generierte Beschreibung">
            <a:extLst>
              <a:ext uri="{FF2B5EF4-FFF2-40B4-BE49-F238E27FC236}">
                <a16:creationId xmlns:a16="http://schemas.microsoft.com/office/drawing/2014/main" id="{8F87E477-C98E-4E69-9C42-6B0A7BC5A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979" y="1686418"/>
            <a:ext cx="2622331" cy="262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679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62974"/>
            <a:ext cx="9601200" cy="4504426"/>
          </a:xfrm>
        </p:spPr>
        <p:txBody>
          <a:bodyPr>
            <a:normAutofit fontScale="62500" lnSpcReduction="20000"/>
          </a:bodyPr>
          <a:lstStyle/>
          <a:p>
            <a:r>
              <a:rPr lang="de-DE" dirty="0"/>
              <a:t>Bergmann, M. &amp; Höfle, B. (2013): GIS-gestützte Standortplanung von Windenergieanlagen mit freien und amtlichen Geodaten. In: Strobl, J., Blaschke, T., </a:t>
            </a:r>
            <a:r>
              <a:rPr lang="de-DE" dirty="0" err="1"/>
              <a:t>Griesebner</a:t>
            </a:r>
            <a:r>
              <a:rPr lang="de-DE" dirty="0"/>
              <a:t>, G. &amp; Zagel, B. (Hrsg.) (2013): Angewandte Geoinformatik 2013. Berlin/Offenbach (Herbert Wichmann Verlag / VDE Verlag GMBH).</a:t>
            </a:r>
          </a:p>
          <a:p>
            <a:r>
              <a:rPr lang="de-DE" dirty="0" err="1"/>
              <a:t>Dolinski</a:t>
            </a:r>
            <a:r>
              <a:rPr lang="de-DE" dirty="0"/>
              <a:t>, J., Schönewolf, J. L. &amp; Dall, K. E. (2012): GIS-Modul: Digitale Kartengrundlage zur Eignung von Windenergiestandorten. In: Bachmann, E. M., </a:t>
            </a:r>
            <a:r>
              <a:rPr lang="de-DE" dirty="0" err="1"/>
              <a:t>Buning</a:t>
            </a:r>
            <a:r>
              <a:rPr lang="de-DE" dirty="0"/>
              <a:t>, M., </a:t>
            </a:r>
            <a:r>
              <a:rPr lang="de-DE" dirty="0" err="1"/>
              <a:t>Cislaghi</a:t>
            </a:r>
            <a:r>
              <a:rPr lang="de-DE" dirty="0"/>
              <a:t>, L., Dall, K. E., Diehl, I., Dietrich, F., </a:t>
            </a:r>
            <a:r>
              <a:rPr lang="de-DE" dirty="0" err="1"/>
              <a:t>Dolinski</a:t>
            </a:r>
            <a:r>
              <a:rPr lang="de-DE" dirty="0"/>
              <a:t>, J., Fischer, K., Geier, M., </a:t>
            </a:r>
            <a:r>
              <a:rPr lang="de-DE" dirty="0" err="1"/>
              <a:t>Gohn</a:t>
            </a:r>
            <a:r>
              <a:rPr lang="de-DE" dirty="0"/>
              <a:t>, C., Grün, W., Ilgner, F., Kiehl, S., Keller, M., </a:t>
            </a:r>
            <a:r>
              <a:rPr lang="de-DE" dirty="0" err="1"/>
              <a:t>Leba</a:t>
            </a:r>
            <a:r>
              <a:rPr lang="de-DE" dirty="0"/>
              <a:t>, M., </a:t>
            </a:r>
            <a:r>
              <a:rPr lang="de-DE" dirty="0" err="1"/>
              <a:t>Mathdorff</a:t>
            </a:r>
            <a:r>
              <a:rPr lang="de-DE" dirty="0"/>
              <a:t>, S., Richardt, L. K., Schnorr, M., Schuster, C., Schönewolf, J. L., Seif, J. V., </a:t>
            </a:r>
            <a:r>
              <a:rPr lang="de-DE" dirty="0" err="1"/>
              <a:t>Weigang</a:t>
            </a:r>
            <a:r>
              <a:rPr lang="de-DE" dirty="0"/>
              <a:t>, A., Prof. Dr. Diller, D., Dipl. Ing. Prof. </a:t>
            </a:r>
            <a:r>
              <a:rPr lang="de-DE" dirty="0" err="1"/>
              <a:t>Luterbacher</a:t>
            </a:r>
            <a:r>
              <a:rPr lang="de-DE" dirty="0"/>
              <a:t>, J., </a:t>
            </a:r>
            <a:r>
              <a:rPr lang="de-DE" dirty="0" err="1"/>
              <a:t>Ph.D</a:t>
            </a:r>
            <a:r>
              <a:rPr lang="de-DE" dirty="0"/>
              <a:t>. Dr. Erb, W.-D., Dipl. Geogr. Hoffmann, A. (2012): Projektbericht Regionalplanung und Klimawandel. Gießen: Institut für Geo-graphie Gießen Klimatologie und Kommunale und Regionale Planung. </a:t>
            </a:r>
          </a:p>
          <a:p>
            <a:r>
              <a:rPr lang="de-DE" dirty="0"/>
              <a:t>Gesellschaft für Landmanagement und Umwelt mbh (2013): Standortanalyse für Windkraftanlagen zur Ausweisung von Konzentrationszonen für die Stadt Neustadt an der Aisch Westmittelfranken Bay-</a:t>
            </a:r>
            <a:r>
              <a:rPr lang="de-DE" dirty="0" err="1"/>
              <a:t>ern</a:t>
            </a:r>
            <a:r>
              <a:rPr lang="de-DE" dirty="0"/>
              <a:t>. Erläuterungsbericht. Weikersheim (</a:t>
            </a:r>
            <a:r>
              <a:rPr lang="de-DE" dirty="0" err="1"/>
              <a:t>Klärle</a:t>
            </a:r>
            <a:r>
              <a:rPr lang="de-DE" dirty="0"/>
              <a:t>). </a:t>
            </a:r>
          </a:p>
          <a:p>
            <a:r>
              <a:rPr lang="de-DE" dirty="0"/>
              <a:t>WINDENERGIEERLASS BADEN-WÜRTTEMBERG (2012): Gemeinsame Verwaltungsvorschrift des Ministeriums für Umwelt, Klima und Energiewirtschaft, des Ministerium für Ländlichen Raum und Verbraucherschutz, des Ministeriums für Verkehr und Infrastruktur und das Ministerium für </a:t>
            </a:r>
            <a:r>
              <a:rPr lang="de-DE" dirty="0" err="1"/>
              <a:t>Finan-zen</a:t>
            </a:r>
            <a:r>
              <a:rPr lang="de-DE" dirty="0"/>
              <a:t> und Wirtschaft. http://gewerbeaufsicht.baden-wuerttemberg.de/servlet/is/37557/Windener-gieerlass_-_Ausser_Kraft_seit_09-Mai-2019.pdf (26.11.2019). </a:t>
            </a:r>
          </a:p>
          <a:p>
            <a:r>
              <a:rPr lang="de-DE" dirty="0" err="1"/>
              <a:t>Lechleitner</a:t>
            </a:r>
            <a:r>
              <a:rPr lang="de-DE" dirty="0"/>
              <a:t>, M., &amp; Bohm, R. (2016). Kann durch Landesrecht ein Mindestabstand zwischen Windkraft-anlagen und Wohngebäuden festgesetzt werden? (Wahlperiode Brandenburg, 6/21). Potsdam: Landtag Brandenburg, Parlamentarischer Beratungsdienst. </a:t>
            </a:r>
          </a:p>
          <a:p>
            <a:r>
              <a:rPr lang="de-DE" dirty="0" err="1"/>
              <a:t>Taeger</a:t>
            </a:r>
            <a:r>
              <a:rPr lang="de-DE" dirty="0"/>
              <a:t>, S., &amp; Ulferts, L. (2017). Von Windparks umzingelt - oder nicht?‒ ein GIS-gestützter Ansatz zur Ermittlung der optisch bedrängenden Wirkung von Windenergieanlagen im Zuge der Regional-planung. AGIT Journal, 3, 130-141. </a:t>
            </a:r>
          </a:p>
          <a:p>
            <a:r>
              <a:rPr lang="de-DE" dirty="0" err="1"/>
              <a:t>Wieduwilt</a:t>
            </a:r>
            <a:r>
              <a:rPr lang="de-DE" dirty="0"/>
              <a:t>, P. D. (2018): Ein GIS-gestütztes Bewertungsverfahren zur Beurteilung des </a:t>
            </a:r>
            <a:r>
              <a:rPr lang="de-DE" dirty="0" err="1"/>
              <a:t>Beeinträchti-gungspotenzials</a:t>
            </a:r>
            <a:r>
              <a:rPr lang="de-DE" dirty="0"/>
              <a:t> von Windenergieanlagen auf landschaftsprägende Denkmäler und historische Kulturlandschaften. Freiberg: Technische Universität Bergakademie Freiberg Fakultät für Wirt-</a:t>
            </a:r>
            <a:r>
              <a:rPr lang="de-DE" dirty="0" err="1"/>
              <a:t>schaftswissenschaften</a:t>
            </a:r>
            <a:r>
              <a:rPr lang="de-DE" dirty="0"/>
              <a:t>. </a:t>
            </a:r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14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970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Outline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de-DE" dirty="0" err="1"/>
              <a:t>Introduction</a:t>
            </a:r>
            <a:r>
              <a:rPr lang="de-DE" dirty="0"/>
              <a:t> </a:t>
            </a:r>
          </a:p>
          <a:p>
            <a:pPr>
              <a:buFont typeface="+mj-lt"/>
              <a:buAutoNum type="arabicPeriod"/>
            </a:pPr>
            <a:r>
              <a:rPr lang="de-DE" dirty="0"/>
              <a:t>Research Questions</a:t>
            </a:r>
          </a:p>
          <a:p>
            <a:pPr>
              <a:buFont typeface="+mj-lt"/>
              <a:buAutoNum type="arabicPeriod"/>
            </a:pPr>
            <a:r>
              <a:rPr lang="de-DE" dirty="0"/>
              <a:t>Region </a:t>
            </a:r>
          </a:p>
          <a:p>
            <a:pPr>
              <a:buFont typeface="+mj-lt"/>
              <a:buAutoNum type="arabicPeriod"/>
            </a:pPr>
            <a:r>
              <a:rPr lang="de-DE" dirty="0"/>
              <a:t>Data </a:t>
            </a:r>
          </a:p>
          <a:p>
            <a:pPr>
              <a:buFont typeface="+mj-lt"/>
              <a:buAutoNum type="arabicPeriod"/>
            </a:pPr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</a:t>
            </a:r>
          </a:p>
          <a:p>
            <a:pPr>
              <a:buFont typeface="+mj-lt"/>
              <a:buAutoNum type="arabicPeriod"/>
            </a:pPr>
            <a:r>
              <a:rPr lang="de-DE" dirty="0" err="1"/>
              <a:t>Result</a:t>
            </a: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 err="1"/>
              <a:t>Challenges</a:t>
            </a:r>
            <a:r>
              <a:rPr lang="de-DE" dirty="0"/>
              <a:t> </a:t>
            </a:r>
          </a:p>
          <a:p>
            <a:pPr>
              <a:buFont typeface="+mj-lt"/>
              <a:buAutoNum type="arabicPeriod"/>
            </a:pP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803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Shift </a:t>
            </a:r>
            <a:r>
              <a:rPr lang="de-DE" dirty="0" err="1"/>
              <a:t>from</a:t>
            </a:r>
            <a:r>
              <a:rPr lang="de-DE" dirty="0"/>
              <a:t> fossil </a:t>
            </a:r>
            <a:r>
              <a:rPr lang="de-DE" dirty="0" err="1"/>
              <a:t>energies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renewable</a:t>
            </a:r>
            <a:r>
              <a:rPr lang="de-DE" dirty="0"/>
              <a:t> </a:t>
            </a:r>
            <a:r>
              <a:rPr lang="de-DE" dirty="0" err="1"/>
              <a:t>energies</a:t>
            </a:r>
            <a:endParaRPr lang="de-DE" dirty="0"/>
          </a:p>
          <a:p>
            <a:endParaRPr lang="de-DE" dirty="0"/>
          </a:p>
          <a:p>
            <a:r>
              <a:rPr lang="de-DE" dirty="0"/>
              <a:t>Baden-Württemberg </a:t>
            </a:r>
            <a:r>
              <a:rPr lang="de-DE" dirty="0" err="1"/>
              <a:t>wants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produce</a:t>
            </a:r>
            <a:r>
              <a:rPr lang="de-DE" dirty="0"/>
              <a:t> 10% of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2020</a:t>
            </a:r>
          </a:p>
          <a:p>
            <a:endParaRPr lang="de-DE" dirty="0"/>
          </a:p>
          <a:p>
            <a:r>
              <a:rPr lang="de-DE" dirty="0"/>
              <a:t>New </a:t>
            </a:r>
            <a:r>
              <a:rPr lang="de-DE" dirty="0" err="1"/>
              <a:t>minimum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settlements</a:t>
            </a:r>
            <a:endParaRPr lang="de-DE" dirty="0"/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3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446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Research Questions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big will the area affected by these new requirements be? Do the new requirements have an significant impact at all?</a:t>
            </a:r>
          </a:p>
          <a:p>
            <a:endParaRPr lang="en-US" dirty="0"/>
          </a:p>
          <a:p>
            <a:r>
              <a:rPr lang="en-US" dirty="0"/>
              <a:t>Will the new minimum distance have an impact in impeding the goals for 2020 for Baden-Württemberg?</a:t>
            </a:r>
          </a:p>
          <a:p>
            <a:endParaRPr lang="en-US" dirty="0"/>
          </a:p>
          <a:p>
            <a:r>
              <a:rPr lang="en-US" dirty="0"/>
              <a:t>Which areas are best suitable for wind turbine parks in the research area?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4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4835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Region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8302" y="1923690"/>
            <a:ext cx="2284360" cy="3581400"/>
          </a:xfrm>
        </p:spPr>
        <p:txBody>
          <a:bodyPr/>
          <a:lstStyle/>
          <a:p>
            <a:r>
              <a:rPr lang="de-DE" dirty="0"/>
              <a:t>Find Areas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windparks</a:t>
            </a:r>
            <a:r>
              <a:rPr lang="de-DE" dirty="0"/>
              <a:t> in Rhein-Neckar-Kreis and Neckar-Odenwald-Kreis</a:t>
            </a:r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5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538512-F291-4F24-AE3B-840AD2EB2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960" y="508107"/>
            <a:ext cx="7887110" cy="557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68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Knock-out-</a:t>
            </a:r>
            <a:r>
              <a:rPr lang="de-DE" dirty="0" err="1"/>
              <a:t>criteria</a:t>
            </a:r>
            <a:r>
              <a:rPr lang="de-DE" dirty="0"/>
              <a:t> (</a:t>
            </a:r>
            <a:r>
              <a:rPr lang="de-DE" dirty="0" err="1"/>
              <a:t>regulated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law</a:t>
            </a:r>
            <a:r>
              <a:rPr lang="de-DE" dirty="0"/>
              <a:t>):</a:t>
            </a:r>
          </a:p>
          <a:p>
            <a:pPr lvl="1"/>
            <a:r>
              <a:rPr lang="de-DE" dirty="0"/>
              <a:t>Areas </a:t>
            </a:r>
            <a:r>
              <a:rPr lang="de-DE" dirty="0" err="1"/>
              <a:t>that</a:t>
            </a:r>
            <a:r>
              <a:rPr lang="de-DE" dirty="0"/>
              <a:t> must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buffered</a:t>
            </a:r>
            <a:r>
              <a:rPr lang="de-DE" dirty="0"/>
              <a:t>: Airports, Farmyards, Industrial-/Commercial </a:t>
            </a:r>
            <a:r>
              <a:rPr lang="de-DE" dirty="0" err="1"/>
              <a:t>areas</a:t>
            </a:r>
            <a:r>
              <a:rPr lang="de-DE" dirty="0"/>
              <a:t>, </a:t>
            </a:r>
            <a:r>
              <a:rPr lang="de-DE" dirty="0" err="1"/>
              <a:t>powerlines</a:t>
            </a:r>
            <a:r>
              <a:rPr lang="de-DE" dirty="0"/>
              <a:t>, </a:t>
            </a:r>
            <a:r>
              <a:rPr lang="de-DE" dirty="0" err="1"/>
              <a:t>railways</a:t>
            </a:r>
            <a:r>
              <a:rPr lang="de-DE" dirty="0"/>
              <a:t>, </a:t>
            </a:r>
            <a:r>
              <a:rPr lang="de-DE" dirty="0" err="1"/>
              <a:t>settlements</a:t>
            </a:r>
            <a:r>
              <a:rPr lang="de-DE" dirty="0"/>
              <a:t>, </a:t>
            </a:r>
            <a:r>
              <a:rPr lang="de-DE" dirty="0" err="1"/>
              <a:t>streets</a:t>
            </a:r>
            <a:r>
              <a:rPr lang="de-DE" dirty="0"/>
              <a:t>, sports-/</a:t>
            </a:r>
            <a:r>
              <a:rPr lang="de-DE" dirty="0" err="1"/>
              <a:t>recreation</a:t>
            </a:r>
            <a:r>
              <a:rPr lang="de-DE" dirty="0"/>
              <a:t> </a:t>
            </a:r>
            <a:r>
              <a:rPr lang="de-DE" dirty="0" err="1"/>
              <a:t>areas</a:t>
            </a:r>
            <a:endParaRPr lang="de-DE" dirty="0"/>
          </a:p>
          <a:p>
            <a:pPr lvl="1"/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</a:t>
            </a:r>
          </a:p>
          <a:p>
            <a:endParaRPr lang="de-DE" dirty="0"/>
          </a:p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DEM (SRTM-</a:t>
            </a:r>
            <a:r>
              <a:rPr lang="de-DE" dirty="0" err="1"/>
              <a:t>data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(</a:t>
            </a:r>
            <a:r>
              <a:rPr lang="de-DE" dirty="0" err="1"/>
              <a:t>from</a:t>
            </a:r>
            <a:r>
              <a:rPr lang="de-DE" dirty="0"/>
              <a:t> Windatlas Baden-Württemberg and German </a:t>
            </a:r>
            <a:r>
              <a:rPr lang="de-DE" dirty="0" err="1"/>
              <a:t>Weather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Landuse</a:t>
            </a:r>
            <a:r>
              <a:rPr lang="de-DE" dirty="0"/>
              <a:t> (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waterbodies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OSM)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6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03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B49BBE9-A17B-4D4E-BB76-40D8109A7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4347" y="2286000"/>
            <a:ext cx="6475706" cy="358140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7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823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BBDCE113-5D62-42F6-B1A4-72191C5B3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8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ACB4A51-F46A-4341-AB50-A75B876C37D7}"/>
              </a:ext>
            </a:extLst>
          </p:cNvPr>
          <p:cNvSpPr txBox="1"/>
          <p:nvPr/>
        </p:nvSpPr>
        <p:spPr>
          <a:xfrm>
            <a:off x="1229710" y="1669013"/>
            <a:ext cx="7196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Table 1: </a:t>
            </a:r>
            <a:r>
              <a:rPr lang="de-DE" dirty="0" err="1"/>
              <a:t>Distances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(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Bergmann &amp; Höfle 2013)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E668484A-5602-461C-8C8B-2E6E59B5C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262969"/>
              </p:ext>
            </p:extLst>
          </p:nvPr>
        </p:nvGraphicFramePr>
        <p:xfrm>
          <a:off x="1792014" y="2162075"/>
          <a:ext cx="8218310" cy="40178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109155">
                  <a:extLst>
                    <a:ext uri="{9D8B030D-6E8A-4147-A177-3AD203B41FA5}">
                      <a16:colId xmlns:a16="http://schemas.microsoft.com/office/drawing/2014/main" val="2962045727"/>
                    </a:ext>
                  </a:extLst>
                </a:gridCol>
                <a:gridCol w="4109155">
                  <a:extLst>
                    <a:ext uri="{9D8B030D-6E8A-4147-A177-3AD203B41FA5}">
                      <a16:colId xmlns:a16="http://schemas.microsoft.com/office/drawing/2014/main" val="719498284"/>
                    </a:ext>
                  </a:extLst>
                </a:gridCol>
              </a:tblGrid>
              <a:tr h="413104">
                <a:tc>
                  <a:txBody>
                    <a:bodyPr/>
                    <a:lstStyle/>
                    <a:p>
                      <a:r>
                        <a:rPr lang="de-DE" dirty="0" err="1"/>
                        <a:t>Object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Distance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24468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Settlements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700 m (</a:t>
                      </a:r>
                      <a:r>
                        <a:rPr lang="de-DE" dirty="0" err="1"/>
                        <a:t>old</a:t>
                      </a:r>
                      <a:r>
                        <a:rPr lang="de-DE" dirty="0"/>
                        <a:t>) and 1000 m (</a:t>
                      </a:r>
                      <a:r>
                        <a:rPr lang="de-DE" dirty="0" err="1"/>
                        <a:t>new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324037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Farmyards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38541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Industrial- / Commercial </a:t>
                      </a:r>
                      <a:r>
                        <a:rPr lang="de-DE" dirty="0" err="1"/>
                        <a:t>areas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1101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Sports- / </a:t>
                      </a:r>
                      <a:r>
                        <a:rPr lang="de-DE" dirty="0" err="1"/>
                        <a:t>Recreation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area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638154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Airports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704610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Power </a:t>
                      </a:r>
                      <a:r>
                        <a:rPr lang="de-DE" dirty="0" err="1"/>
                        <a:t>lines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52725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Railways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08885"/>
                  </a:ext>
                </a:extLst>
              </a:tr>
              <a:tr h="713028">
                <a:tc>
                  <a:txBody>
                    <a:bodyPr/>
                    <a:lstStyle/>
                    <a:p>
                      <a:r>
                        <a:rPr lang="de-DE" dirty="0"/>
                        <a:t>Streets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 – 100 m (</a:t>
                      </a:r>
                      <a:r>
                        <a:rPr lang="de-DE" dirty="0" err="1"/>
                        <a:t>depending</a:t>
                      </a:r>
                      <a:r>
                        <a:rPr lang="de-DE" dirty="0"/>
                        <a:t> on </a:t>
                      </a:r>
                      <a:r>
                        <a:rPr lang="de-DE" dirty="0" err="1"/>
                        <a:t>which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kind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of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street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is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869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0985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1FCE0E5-8A59-4619-BF94-FEDD42C87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9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94372CE-232B-4B57-AD12-21285F8C4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203" y="1384003"/>
            <a:ext cx="8294099" cy="491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11166"/>
      </p:ext>
    </p:extLst>
  </p:cSld>
  <p:clrMapOvr>
    <a:masterClrMapping/>
  </p:clrMapOvr>
</p:sld>
</file>

<file path=ppt/theme/theme1.xml><?xml version="1.0" encoding="utf-8"?>
<a:theme xmlns:a="http://schemas.openxmlformats.org/drawingml/2006/main" name="Ausschnitt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usschnitt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Ausschnitt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TM10001105[[fn=Ernte]]</Template>
  <TotalTime>0</TotalTime>
  <Words>899</Words>
  <Application>Microsoft Office PowerPoint</Application>
  <PresentationFormat>Breitbild</PresentationFormat>
  <Paragraphs>100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Franklin Gothic Book</vt:lpstr>
      <vt:lpstr>Ausschnitt</vt:lpstr>
      <vt:lpstr>Impact of a new minimum distance between wind turbines and settlements </vt:lpstr>
      <vt:lpstr>Outline</vt:lpstr>
      <vt:lpstr>Introduction </vt:lpstr>
      <vt:lpstr>Research Questions</vt:lpstr>
      <vt:lpstr>Region</vt:lpstr>
      <vt:lpstr>Data</vt:lpstr>
      <vt:lpstr>Data processing – knock-out-criteria</vt:lpstr>
      <vt:lpstr>Data processing – knock-out-criteria</vt:lpstr>
      <vt:lpstr>Data processing – evaluate areas </vt:lpstr>
      <vt:lpstr>Data processing – evaluate areas </vt:lpstr>
      <vt:lpstr>First results</vt:lpstr>
      <vt:lpstr>Challenges</vt:lpstr>
      <vt:lpstr>Repository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 of a new minimum distance between wind turbines and settlements</dc:title>
  <dc:creator>Francois Weinmann</dc:creator>
  <cp:lastModifiedBy>Carsten Gawlas</cp:lastModifiedBy>
  <cp:revision>35</cp:revision>
  <dcterms:created xsi:type="dcterms:W3CDTF">2020-01-18T14:06:43Z</dcterms:created>
  <dcterms:modified xsi:type="dcterms:W3CDTF">2020-02-04T16:41:34Z</dcterms:modified>
</cp:coreProperties>
</file>

<file path=docProps/thumbnail.jpeg>
</file>